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sldIdLst>
    <p:sldId id="305" r:id="rId2"/>
    <p:sldId id="270" r:id="rId3"/>
    <p:sldId id="271" r:id="rId4"/>
    <p:sldId id="272" r:id="rId5"/>
    <p:sldId id="273" r:id="rId6"/>
    <p:sldId id="274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3" r:id="rId23"/>
    <p:sldId id="294" r:id="rId24"/>
    <p:sldId id="295" r:id="rId25"/>
    <p:sldId id="297" r:id="rId26"/>
    <p:sldId id="299" r:id="rId27"/>
    <p:sldId id="300" r:id="rId28"/>
    <p:sldId id="302" r:id="rId29"/>
    <p:sldId id="304" r:id="rId30"/>
    <p:sldId id="301" r:id="rId31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80" d="100"/>
          <a:sy n="80" d="100"/>
        </p:scale>
        <p:origin x="965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626452-0DBE-4534-B4DF-451094010650}" type="slidenum">
              <a:rPr lang="en-GB" altLang="en-US" smtClean="0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080515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45173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15282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76388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478062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181999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21872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99885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01937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22792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37128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85898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4768" y="6309360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9360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3382" y="6309360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961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бенигни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МАЛИГНИ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тумори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фаринкса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81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609600"/>
            <a:ext cx="8001000" cy="5410200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Преоперативна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припрема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 algn="just" eaLnBrk="1" hangingPunct="1">
              <a:defRPr/>
            </a:pP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контрастна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ангиографија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sr-Latn-CS" altLang="en-US" sz="2400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en-US" sz="2400" u="sng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carotis</a:t>
            </a:r>
            <a:r>
              <a:rPr lang="en-US" altLang="en-US" sz="2400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u="sng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externe</a:t>
            </a:r>
            <a:endParaRPr lang="sr-Latn-CS" altLang="en-US" sz="2400" u="sng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 algn="just" eaLnBrk="1" hangingPunct="1">
              <a:defRPr/>
            </a:pP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емболизација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крвних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судова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иригирају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тумор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посебно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altLang="en-US" sz="2400" u="sng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maxillaris</a:t>
            </a:r>
            <a:r>
              <a:rPr lang="en-US" altLang="en-US" sz="2400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interne</a:t>
            </a:r>
            <a:endParaRPr lang="sr-Latn-CS" altLang="en-US" sz="2400" u="sng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 algn="just" eaLnBrk="1" hangingPunct="1">
              <a:defRPr/>
            </a:pP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обезбеђивање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довољне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количине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крви</a:t>
            </a:r>
            <a:endParaRPr lang="en-GB" altLang="en-US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Оперативни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ток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 algn="just" eaLnBrk="1" hangingPunct="1">
              <a:defRPr/>
            </a:pP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јако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профузно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крварење</a:t>
            </a:r>
            <a:endParaRPr lang="sr-Latn-CS" altLang="en-US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 algn="just" eaLnBrk="1" hangingPunct="1">
              <a:defRPr/>
            </a:pP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настојати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тумор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уклони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потпуности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због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могућих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рецидива</a:t>
            </a:r>
            <a:endParaRPr lang="sr-Latn-CS" altLang="en-US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Пробој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ендокранијум</a:t>
            </a:r>
            <a:endParaRPr lang="sr-Latn-CS" altLang="en-US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 algn="just" eaLnBrk="1" hangingPunct="1">
              <a:defRPr/>
            </a:pP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хирургија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контраиндикована</a:t>
            </a:r>
            <a:endParaRPr lang="sr-Latn-CS" altLang="en-US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 algn="just" eaLnBrk="1" hangingPunct="1">
              <a:defRPr/>
            </a:pP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зрачна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хормонска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тестостероном</a:t>
            </a:r>
            <a:endParaRPr lang="sr-Latn-CS" altLang="en-US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Јувенилни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фибром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назофаринкса</a:t>
            </a:r>
            <a:endParaRPr lang="en-GB" altLang="en-US" sz="3200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9699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362200" y="1524000"/>
          <a:ext cx="421005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2" name="Photo Editor Photo" r:id="rId3" imgW="4667902" imgH="4563112" progId="">
                  <p:embed/>
                </p:oleObj>
              </mc:Choice>
              <mc:Fallback>
                <p:oleObj name="Photo Editor Photo" r:id="rId3" imgW="4667902" imgH="4563112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1524000"/>
                        <a:ext cx="421005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Јувенилни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фибром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назофаринкса</a:t>
            </a:r>
            <a:endParaRPr lang="en-GB" altLang="en-US" sz="3200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0723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981200" y="1828800"/>
          <a:ext cx="5108575" cy="388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6" name="Image" r:id="rId3" imgW="4345923" imgH="3303918" progId="">
                  <p:embed/>
                </p:oleObj>
              </mc:Choice>
              <mc:Fallback>
                <p:oleObj name="Image" r:id="rId3" imgW="4345923" imgH="3303918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828800"/>
                        <a:ext cx="5108575" cy="3883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1295400"/>
            <a:ext cx="7772400" cy="8382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RS" altLang="en-US" sz="5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Малигни</a:t>
            </a:r>
            <a:r>
              <a:rPr lang="sr-Latn-CS" altLang="en-US" sz="5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sz="5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тумори</a:t>
            </a:r>
            <a:r>
              <a:rPr lang="sr-Latn-CS" altLang="en-US" sz="5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sz="5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ждрела</a:t>
            </a:r>
            <a:endParaRPr lang="en-GB" altLang="en-US" sz="5400" b="1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2590800"/>
            <a:ext cx="6400800" cy="1524000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sr-RS" alt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Малигни</a:t>
            </a:r>
            <a:r>
              <a:rPr lang="sr-Latn-CS" alt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тумори</a:t>
            </a:r>
            <a:r>
              <a:rPr lang="sr-Latn-CS" alt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горњег</a:t>
            </a:r>
            <a:r>
              <a:rPr lang="sr-Latn-CS" alt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спрата</a:t>
            </a:r>
            <a:r>
              <a:rPr lang="sr-Latn-CS" alt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ждрела</a:t>
            </a:r>
            <a:endParaRPr lang="en-GB" altLang="en-US" sz="4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533400"/>
            <a:ext cx="8001000" cy="5334000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Могу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бити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sr-RS" altLang="en-US" sz="2400" b="1" u="sng" dirty="0" smtClean="0">
                <a:latin typeface="Times New Roman" pitchFamily="18" charset="0"/>
                <a:cs typeface="Times New Roman" pitchFamily="18" charset="0"/>
              </a:rPr>
              <a:t>епителног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u="sng" dirty="0" smtClean="0">
                <a:latin typeface="Times New Roman" pitchFamily="18" charset="0"/>
                <a:cs typeface="Times New Roman" pitchFamily="18" charset="0"/>
              </a:rPr>
              <a:t>везивног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порекла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defRPr/>
            </a:pPr>
            <a:r>
              <a:rPr lang="sr-RS" altLang="en-US" sz="2800" b="1" dirty="0" smtClean="0">
                <a:latin typeface="Times New Roman" pitchFamily="18" charset="0"/>
                <a:cs typeface="Times New Roman" pitchFamily="18" charset="0"/>
              </a:rPr>
              <a:t>Епителни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карциноми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недиферентовани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анапластични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карцином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назофаринксног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типа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UCNT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планоцелуларни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 algn="just" eaLnBrk="1" hangingPunct="1">
              <a:defRPr/>
            </a:pP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UCNT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доказана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веза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Epstein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Barr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вирусом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чешће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обољевају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млађе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особе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даје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ране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метастазе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изразито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добро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реагује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хемио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терапију</a:t>
            </a:r>
            <a:endParaRPr lang="sr-Latn-CS" alt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sr-RS" altLang="en-US" sz="2800" b="1" dirty="0" smtClean="0">
                <a:latin typeface="Times New Roman" pitchFamily="18" charset="0"/>
                <a:cs typeface="Times New Roman" pitchFamily="18" charset="0"/>
              </a:rPr>
              <a:t>Везивни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саркоми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малигни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лимфоми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типа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smtClean="0">
                <a:latin typeface="Times New Roman" pitchFamily="18" charset="0"/>
                <a:cs typeface="Times New Roman" pitchFamily="18" charset="0"/>
              </a:rPr>
              <a:t>Non Hodgkin</a:t>
            </a:r>
            <a:endParaRPr lang="sr-Latn-CS" alt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1" hangingPunct="1">
              <a:defRPr/>
            </a:pP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ређи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епителних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лимфома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чешће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обољевају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деца</a:t>
            </a:r>
            <a:endParaRPr lang="sr-Latn-CS" alt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685800"/>
            <a:ext cx="7848600" cy="5334000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Симптоматологија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класификује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групе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односу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локализацју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правац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степен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ширења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 algn="just" eaLnBrk="1" hangingPunct="1">
              <a:defRPr/>
            </a:pP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симптома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носа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једнострана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назална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опструкција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потом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обострана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честе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епистаксе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затворена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ринофонија</a:t>
            </a:r>
            <a:endParaRPr lang="sr-Latn-CS" alt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1" hangingPunct="1">
              <a:defRPr/>
            </a:pP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симптома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рецидивантна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запаљења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спроводно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оштећење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слуха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аутофонија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тинитус</a:t>
            </a:r>
            <a:endParaRPr lang="sr-Latn-CS" alt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1" hangingPunct="1">
              <a:defRPr/>
            </a:pP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неуролошких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симптома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симптома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ока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пареза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парализа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кранијалних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нерава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 algn="just">
              <a:defRPr/>
            </a:pP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симптома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метастаза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врату</a:t>
            </a:r>
            <a:endParaRPr lang="sr-Latn-CS" alt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1" hangingPunct="1">
              <a:defRPr/>
            </a:pPr>
            <a:endParaRPr lang="en-GB" altLang="en-US" sz="2400" dirty="0" smtClean="0">
              <a:solidFill>
                <a:srgbClr val="FF33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762000"/>
            <a:ext cx="7924800" cy="5105400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анамнеза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клинички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преглед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тимпанометрија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аудиометрија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радиолошки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преглед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лабораторијске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анализе</a:t>
            </a:r>
            <a:r>
              <a:rPr lang="en-U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биопсија</a:t>
            </a:r>
            <a:r>
              <a:rPr lang="en-U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ХП</a:t>
            </a:r>
            <a:r>
              <a:rPr lang="en-U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верификација</a:t>
            </a:r>
            <a:r>
              <a:rPr lang="en-U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sr-Latn-CS" altLang="en-US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зрачна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сем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UCNT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хемиотерапија</a:t>
            </a:r>
            <a:endParaRPr lang="sr-Latn-CS" altLang="en-US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 algn="just" eaLnBrk="1" hangingPunct="1">
              <a:defRPr/>
            </a:pP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метастазе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врату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радикална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дисекција</a:t>
            </a:r>
            <a:endParaRPr lang="sr-Latn-CS" altLang="en-US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8382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K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арцином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назофаринкса</a:t>
            </a:r>
            <a:endParaRPr lang="en-GB" altLang="en-US" sz="3200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5843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057400" y="1600200"/>
          <a:ext cx="48514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6" name="Image" r:id="rId3" imgW="4777974" imgH="4053653" progId="">
                  <p:embed/>
                </p:oleObj>
              </mc:Choice>
              <mc:Fallback>
                <p:oleObj name="Image" r:id="rId3" imgW="4777974" imgH="4053653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600200"/>
                        <a:ext cx="485140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077200" cy="9144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Малигни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лимфом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(</a:t>
            </a:r>
            <a:r>
              <a:rPr lang="en-U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non Hodgkin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) 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назофаринкса</a:t>
            </a:r>
            <a:endParaRPr lang="en-GB" altLang="en-US" sz="3200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686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524000" y="1447800"/>
          <a:ext cx="5967413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0" name="Photo Editor Photo" r:id="rId3" imgW="4571429" imgH="3153215" progId="">
                  <p:embed/>
                </p:oleObj>
              </mc:Choice>
              <mc:Fallback>
                <p:oleObj name="Photo Editor Photo" r:id="rId3" imgW="4571429" imgH="3153215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447800"/>
                        <a:ext cx="5967413" cy="411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Малигни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лимфом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(</a:t>
            </a:r>
            <a:r>
              <a:rPr lang="en-U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non Hodgkin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) 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назофаринкса</a:t>
            </a:r>
            <a:r>
              <a:rPr lang="en-U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-</a:t>
            </a:r>
            <a:r>
              <a:rPr lang="sr-Latn-CS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метастаза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на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врату</a:t>
            </a:r>
            <a:endParaRPr lang="en-GB" altLang="en-US" sz="3200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7891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362200" y="1676400"/>
          <a:ext cx="41148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4" name="Photo Editor Photo" r:id="rId3" imgW="2409524" imgH="2409524" progId="">
                  <p:embed/>
                </p:oleObj>
              </mc:Choice>
              <mc:Fallback>
                <p:oleObj name="Photo Editor Photo" r:id="rId3" imgW="2409524" imgH="2409524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1676400"/>
                        <a:ext cx="4114800" cy="411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219200"/>
            <a:ext cx="7772400" cy="11430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GB" altLang="en-US" sz="6000" b="1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895600"/>
            <a:ext cx="6400800" cy="137160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sr-RS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Бенигни</a:t>
            </a:r>
            <a:r>
              <a:rPr lang="sr-Latn-CS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тумори</a:t>
            </a:r>
            <a:r>
              <a:rPr lang="sr-Latn-CS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ждрела</a:t>
            </a:r>
            <a:endParaRPr lang="en-GB" altLang="en-US" sz="4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981200"/>
            <a:ext cx="6705600" cy="14478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R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Малигни</a:t>
            </a:r>
            <a:r>
              <a:rPr lang="sr-Latn-C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тумори</a:t>
            </a:r>
            <a:r>
              <a:rPr lang="sr-Latn-C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средњег</a:t>
            </a:r>
            <a:r>
              <a:rPr lang="sr-Latn-C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спрата</a:t>
            </a:r>
            <a:r>
              <a:rPr lang="sr-Latn-C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ждрела</a:t>
            </a:r>
            <a:endParaRPr lang="en-GB" altLang="en-US" b="1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idx="1"/>
          </p:nvPr>
        </p:nvSpPr>
        <p:spPr>
          <a:xfrm>
            <a:off x="990600" y="1066800"/>
            <a:ext cx="6705600" cy="4343400"/>
          </a:xfrm>
        </p:spPr>
        <p:txBody>
          <a:bodyPr/>
          <a:lstStyle/>
          <a:p>
            <a:pPr algn="just" eaLnBrk="1" hangingPunct="1">
              <a:defRPr/>
            </a:pP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Најчешћи малигни тумори средњег спрата ждрела су:</a:t>
            </a:r>
            <a:endParaRPr lang="sr-Latn-CS" altLang="en-US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 algn="just" eaLnBrk="1" hangingPunct="1">
              <a:defRPr/>
            </a:pP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карциноми</a:t>
            </a:r>
            <a:endParaRPr lang="sr-Latn-CS" alt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1" hangingPunct="1">
              <a:defRPr/>
            </a:pP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малигни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лимфоми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типа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latin typeface="Times New Roman" pitchFamily="18" charset="0"/>
                <a:cs typeface="Times New Roman" pitchFamily="18" charset="0"/>
              </a:rPr>
              <a:t>non Hodgkin</a:t>
            </a:r>
            <a:endParaRPr lang="en-US" alt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1" hangingPunct="1">
              <a:buNone/>
              <a:defRPr/>
            </a:pPr>
            <a:endParaRPr lang="en-US" altLang="en-US" sz="2400" b="1" i="1" dirty="0" smtClean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09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sr-RS" altLang="en-US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Карцином</a:t>
            </a:r>
            <a:r>
              <a:rPr lang="sr-Latn-CS" altLang="en-US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тонзиле</a:t>
            </a:r>
            <a:endParaRPr lang="sr-Latn-CS" altLang="en-US" sz="24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7848600" cy="5105400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Најчешћи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малигни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тумор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орофаринкса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defRPr/>
            </a:pPr>
            <a:r>
              <a:rPr lang="sr-RS" altLang="en-US" sz="2800" b="1" dirty="0" smtClean="0">
                <a:latin typeface="Times New Roman" pitchFamily="18" charset="0"/>
                <a:cs typeface="Times New Roman" pitchFamily="18" charset="0"/>
              </a:rPr>
              <a:t>Симптоматологија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локализације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проширености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гребање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боцкање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грлу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дисфагија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касније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јак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бол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тризмус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фоетор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оре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крварење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кахексија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анемија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defRPr/>
            </a:pPr>
            <a:r>
              <a:rPr lang="sr-RS" altLang="en-US" sz="2800" b="1" dirty="0" smtClean="0">
                <a:latin typeface="Times New Roman" pitchFamily="18" charset="0"/>
                <a:cs typeface="Times New Roman" pitchFamily="18" charset="0"/>
              </a:rPr>
              <a:t>Дијагоза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анамнеза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ОРЛ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преглед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биопсија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defRPr/>
            </a:pPr>
            <a:r>
              <a:rPr lang="sr-RS" altLang="en-US" sz="2800" b="1" dirty="0" smtClean="0"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хируршка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зрачна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хемиотерапија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GB" alt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685800"/>
          </a:xfrm>
        </p:spPr>
        <p:txBody>
          <a:bodyPr/>
          <a:lstStyle/>
          <a:p>
            <a:pPr algn="ctr" eaLnBrk="1" hangingPunct="1">
              <a:defRPr/>
            </a:pP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Карцином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леве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тонзиле</a:t>
            </a:r>
            <a:endParaRPr lang="en-GB" altLang="en-US" sz="3200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43011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438400" y="1600200"/>
          <a:ext cx="41275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4" name="Photo Editor Photo" r:id="rId3" imgW="3067478" imgH="3057143" progId="">
                  <p:embed/>
                </p:oleObj>
              </mc:Choice>
              <mc:Fallback>
                <p:oleObj name="Photo Editor Photo" r:id="rId3" imgW="3067478" imgH="3057143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600200"/>
                        <a:ext cx="4127500" cy="411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685800"/>
          </a:xfrm>
        </p:spPr>
        <p:txBody>
          <a:bodyPr/>
          <a:lstStyle/>
          <a:p>
            <a:pPr algn="ctr" eaLnBrk="1" hangingPunct="1">
              <a:defRPr/>
            </a:pP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Карцином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десне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тонзиле</a:t>
            </a:r>
            <a:endParaRPr lang="en-GB" altLang="en-US" sz="3200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44035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676400" y="1600200"/>
          <a:ext cx="5681663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8" name="Photo Editor Photo" r:id="rId3" imgW="5525271" imgH="4001058" progId="">
                  <p:embed/>
                </p:oleObj>
              </mc:Choice>
              <mc:Fallback>
                <p:oleObj name="Photo Editor Photo" r:id="rId3" imgW="5525271" imgH="4001058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600200"/>
                        <a:ext cx="5681663" cy="411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idx="1"/>
          </p:nvPr>
        </p:nvSpPr>
        <p:spPr>
          <a:xfrm>
            <a:off x="381000" y="1371600"/>
            <a:ext cx="8229600" cy="4953000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Најчешћи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малигном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мезофаринкса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деце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defRPr/>
            </a:pP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Даје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ране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регионалне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удаљене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метастазе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кости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јетра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 eaLnBrk="1" hangingPunct="1">
              <a:defRPr/>
            </a:pPr>
            <a:r>
              <a:rPr lang="sr-RS" altLang="en-US" sz="2800" b="1" dirty="0" smtClean="0">
                <a:latin typeface="Times New Roman" pitchFamily="18" charset="0"/>
                <a:cs typeface="Times New Roman" pitchFamily="18" charset="0"/>
              </a:rPr>
              <a:t>Симптоматологија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једнострана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запушеност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лака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кондуктивна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наглувост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поремећај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боје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гласа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defRPr/>
            </a:pPr>
            <a:r>
              <a:rPr lang="sr-RS" altLang="en-US" sz="2800" b="1" dirty="0" smtClean="0"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sr-Latn-CS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анамнеза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клинички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преглед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биопсија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допунска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радиолошка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испитивања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defRPr/>
            </a:pPr>
            <a:r>
              <a:rPr lang="sr-RS" altLang="en-US" sz="2800" b="1" dirty="0" smtClean="0"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онколошком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протоколу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зрачна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latin typeface="Times New Roman" pitchFamily="18" charset="0"/>
                <a:cs typeface="Times New Roman" pitchFamily="18" charset="0"/>
              </a:rPr>
              <a:t>хемиотерапија</a:t>
            </a:r>
            <a:endParaRPr lang="sr-Latn-CS" alt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381000"/>
            <a:ext cx="8077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buFont typeface="Wingdings" pitchFamily="2" charset="2"/>
              <a:buNone/>
              <a:defRPr/>
            </a:pPr>
            <a:r>
              <a:rPr lang="sr-RS" altLang="en-US" sz="2800" b="1" dirty="0" smtClean="0">
                <a:cs typeface="Times New Roman" pitchFamily="18" charset="0"/>
              </a:rPr>
              <a:t>Малигни</a:t>
            </a:r>
            <a:r>
              <a:rPr lang="sr-Latn-CS" altLang="en-US" sz="2800" b="1" dirty="0" smtClean="0">
                <a:cs typeface="Times New Roman" pitchFamily="18" charset="0"/>
              </a:rPr>
              <a:t> </a:t>
            </a:r>
            <a:r>
              <a:rPr lang="sr-RS" altLang="en-US" sz="2800" b="1" dirty="0" smtClean="0">
                <a:cs typeface="Times New Roman" pitchFamily="18" charset="0"/>
              </a:rPr>
              <a:t>лимфом</a:t>
            </a:r>
            <a:r>
              <a:rPr lang="sr-Latn-CS" altLang="en-US" sz="2800" b="1" dirty="0" smtClean="0">
                <a:cs typeface="Times New Roman" pitchFamily="18" charset="0"/>
              </a:rPr>
              <a:t> </a:t>
            </a:r>
            <a:r>
              <a:rPr lang="sr-RS" altLang="en-US" sz="2800" b="1" dirty="0" smtClean="0">
                <a:cs typeface="Times New Roman" pitchFamily="18" charset="0"/>
              </a:rPr>
              <a:t>тонзиле</a:t>
            </a:r>
            <a:r>
              <a:rPr lang="sr-Latn-CS" altLang="en-US" sz="2800" b="1" dirty="0" smtClean="0">
                <a:cs typeface="Times New Roman" pitchFamily="18" charset="0"/>
              </a:rPr>
              <a:t> </a:t>
            </a:r>
            <a:r>
              <a:rPr lang="sr-RS" altLang="en-US" sz="2800" b="1" dirty="0" smtClean="0">
                <a:cs typeface="Times New Roman" pitchFamily="18" charset="0"/>
              </a:rPr>
              <a:t>типа</a:t>
            </a:r>
            <a:r>
              <a:rPr lang="sr-Latn-CS" altLang="en-US" sz="2800" b="1" dirty="0" smtClean="0">
                <a:cs typeface="Times New Roman" pitchFamily="18" charset="0"/>
              </a:rPr>
              <a:t> </a:t>
            </a:r>
            <a:r>
              <a:rPr lang="sr-RS" altLang="en-US" sz="2800" b="1" dirty="0" smtClean="0">
                <a:cs typeface="Times New Roman" pitchFamily="18" charset="0"/>
              </a:rPr>
              <a:t>нон</a:t>
            </a:r>
            <a:r>
              <a:rPr lang="sr-Latn-CS" altLang="en-US" sz="2800" b="1" dirty="0" smtClean="0">
                <a:cs typeface="Times New Roman" pitchFamily="18" charset="0"/>
              </a:rPr>
              <a:t> </a:t>
            </a:r>
            <a:r>
              <a:rPr lang="sr-RS" altLang="en-US" sz="2800" b="1" dirty="0" smtClean="0">
                <a:cs typeface="Times New Roman" pitchFamily="18" charset="0"/>
              </a:rPr>
              <a:t>Ходгкин</a:t>
            </a:r>
            <a:endParaRPr lang="sr-Latn-CS" altLang="en-US" sz="2800" b="1" dirty="0" smtClean="0"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752600"/>
            <a:ext cx="6705600" cy="14478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sr-RS" altLang="en-US" sz="40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Малигни</a:t>
            </a:r>
            <a:r>
              <a:rPr lang="sr-Latn-CS" altLang="en-US" sz="40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RS" altLang="en-US" sz="40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тумори</a:t>
            </a:r>
            <a:r>
              <a:rPr lang="sr-Latn-CS" altLang="en-US" sz="40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RS" altLang="en-US" sz="40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доњег</a:t>
            </a:r>
            <a:r>
              <a:rPr lang="sr-Latn-CS" altLang="en-US" sz="40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RS" altLang="en-US" sz="40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спрата</a:t>
            </a:r>
            <a:r>
              <a:rPr lang="sr-Latn-CS" altLang="en-US" sz="40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sr-RS" altLang="en-US" sz="40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ждрела</a:t>
            </a:r>
            <a:endParaRPr lang="en-GB" altLang="en-US" sz="4000" b="1" dirty="0" smtClean="0"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idx="1"/>
          </p:nvPr>
        </p:nvSpPr>
        <p:spPr>
          <a:xfrm>
            <a:off x="609600" y="914400"/>
            <a:ext cx="7772400" cy="5105400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sr-RS" altLang="en-US" sz="2800" b="1" dirty="0" smtClean="0">
                <a:latin typeface="Times New Roman" pitchFamily="18" charset="0"/>
                <a:cs typeface="Times New Roman" pitchFamily="18" charset="0"/>
              </a:rPr>
              <a:t>Најчешћи</a:t>
            </a:r>
            <a:r>
              <a:rPr lang="sr-Latn-C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800" b="1" dirty="0" smtClean="0">
                <a:latin typeface="Times New Roman" pitchFamily="18" charset="0"/>
                <a:cs typeface="Times New Roman" pitchFamily="18" charset="0"/>
              </a:rPr>
              <a:t>малигни</a:t>
            </a:r>
            <a:r>
              <a:rPr lang="sr-Latn-C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800" b="1" dirty="0" smtClean="0">
                <a:latin typeface="Times New Roman" pitchFamily="18" charset="0"/>
                <a:cs typeface="Times New Roman" pitchFamily="18" charset="0"/>
              </a:rPr>
              <a:t>тумор</a:t>
            </a:r>
            <a:r>
              <a:rPr lang="sr-Latn-C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800" b="1" dirty="0" smtClean="0">
                <a:latin typeface="Times New Roman" pitchFamily="18" charset="0"/>
                <a:cs typeface="Times New Roman" pitchFamily="18" charset="0"/>
              </a:rPr>
              <a:t>хипофаринкса</a:t>
            </a:r>
            <a:r>
              <a:rPr lang="sr-Latn-C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800" b="1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C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800" b="1" dirty="0" smtClean="0">
                <a:latin typeface="Times New Roman" pitchFamily="18" charset="0"/>
                <a:cs typeface="Times New Roman" pitchFamily="18" charset="0"/>
              </a:rPr>
              <a:t>карцином</a:t>
            </a:r>
            <a:r>
              <a:rPr lang="sr-Latn-CS" altLang="en-US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defRPr/>
            </a:pPr>
            <a:r>
              <a:rPr lang="sr-RS" altLang="en-US" sz="2800" b="1" dirty="0" smtClean="0">
                <a:latin typeface="Times New Roman" pitchFamily="18" charset="0"/>
                <a:cs typeface="Times New Roman" pitchFamily="18" charset="0"/>
              </a:rPr>
              <a:t>Симптоматологија</a:t>
            </a:r>
            <a:r>
              <a:rPr lang="sr-Latn-CS" altLang="en-US" sz="28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боцкање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гребање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грлу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осећај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присуства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страног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тела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болови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уву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прогредирајућа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дисфагија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крвава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сијалореја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фоетор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оре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кахексија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дисфонија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афоније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метастазе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CS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800" dirty="0" smtClean="0">
                <a:latin typeface="Times New Roman" pitchFamily="18" charset="0"/>
                <a:cs typeface="Times New Roman" pitchFamily="18" charset="0"/>
              </a:rPr>
              <a:t>врату</a:t>
            </a:r>
            <a:r>
              <a:rPr lang="sr-Latn-CS" altLang="en-US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GB" altLang="en-US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5" descr="Rezultat slika za carcinoma hypopharynx"/>
          <p:cNvPicPr>
            <a:picLocks noChangeAspect="1" noChangeArrowheads="1"/>
          </p:cNvPicPr>
          <p:nvPr/>
        </p:nvPicPr>
        <p:blipFill>
          <a:blip r:embed="rId2"/>
          <a:srcRect l="7692" r="3078" b="8861"/>
          <a:stretch>
            <a:fillRect/>
          </a:stretch>
        </p:blipFill>
        <p:spPr bwMode="auto">
          <a:xfrm>
            <a:off x="2286000" y="1611313"/>
            <a:ext cx="4572000" cy="42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Rectangle 2"/>
          <p:cNvSpPr txBox="1">
            <a:spLocks noChangeArrowheads="1"/>
          </p:cNvSpPr>
          <p:nvPr/>
        </p:nvSpPr>
        <p:spPr bwMode="auto">
          <a:xfrm>
            <a:off x="1295400" y="609600"/>
            <a:ext cx="6705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sr-RS" altLang="en-US" sz="3200" b="1" dirty="0" smtClean="0"/>
              <a:t>Карцином</a:t>
            </a:r>
            <a:r>
              <a:rPr lang="sr-Latn-CS" altLang="en-US" sz="3200" b="1" dirty="0" smtClean="0"/>
              <a:t> </a:t>
            </a:r>
            <a:r>
              <a:rPr lang="sr-RS" altLang="en-US" sz="3200" b="1" dirty="0" smtClean="0"/>
              <a:t>хипофаринкса</a:t>
            </a:r>
            <a:endParaRPr lang="en-GB" altLang="en-US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i.ytimg.com/vi/87tmzZXEFc4/hqdefault.jpg"/>
          <p:cNvPicPr>
            <a:picLocks noChangeAspect="1" noChangeArrowheads="1"/>
          </p:cNvPicPr>
          <p:nvPr/>
        </p:nvPicPr>
        <p:blipFill>
          <a:blip r:embed="rId2"/>
          <a:srcRect b="4445"/>
          <a:stretch>
            <a:fillRect/>
          </a:stretch>
        </p:blipFill>
        <p:spPr bwMode="auto">
          <a:xfrm>
            <a:off x="1981200" y="2057400"/>
            <a:ext cx="552926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Rectangle 2"/>
          <p:cNvSpPr txBox="1">
            <a:spLocks noChangeArrowheads="1"/>
          </p:cNvSpPr>
          <p:nvPr/>
        </p:nvSpPr>
        <p:spPr bwMode="auto">
          <a:xfrm>
            <a:off x="1295400" y="609600"/>
            <a:ext cx="6705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sr-RS" altLang="en-US" sz="3200" b="1" dirty="0" smtClean="0"/>
              <a:t>Карцином</a:t>
            </a:r>
            <a:r>
              <a:rPr lang="sr-Latn-CS" altLang="en-US" sz="3200" b="1" dirty="0" smtClean="0"/>
              <a:t> </a:t>
            </a:r>
            <a:r>
              <a:rPr lang="sr-RS" altLang="en-US" sz="3200" b="1" dirty="0" smtClean="0"/>
              <a:t>хипофаринкса</a:t>
            </a:r>
            <a:endParaRPr lang="en-GB" altLang="en-US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idx="1"/>
          </p:nvPr>
        </p:nvSpPr>
        <p:spPr>
          <a:xfrm>
            <a:off x="381000" y="1066800"/>
            <a:ext cx="8305800" cy="4724400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Могу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бити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sr-RS" alt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епителног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везивног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порекла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defRPr/>
            </a:pPr>
            <a:r>
              <a:rPr lang="sr-RS" alt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Епителни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најчешћи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папиломи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 algn="just" eaLnBrk="1" hangingPunct="1">
              <a:defRPr/>
            </a:pPr>
            <a:r>
              <a:rPr lang="sr-RS" alt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симптоматологија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најшчешће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палатинумским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тонзилама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виду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беличастих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папиларних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израштаја</a:t>
            </a:r>
            <a:endParaRPr lang="sr-Latn-CS" altLang="en-US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 algn="just" eaLnBrk="1" hangingPunct="1">
              <a:defRPr/>
            </a:pPr>
            <a:r>
              <a:rPr lang="sr-RS" alt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орофарингоскопија са бипсијом и ХП верификацијом</a:t>
            </a:r>
            <a:endParaRPr lang="sr-Latn-CS" altLang="en-US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 algn="just" eaLnBrk="1" hangingPunct="1">
              <a:defRPr/>
            </a:pPr>
            <a:r>
              <a:rPr lang="sr-RS" alt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хируршка</a:t>
            </a:r>
            <a:endParaRPr lang="en-GB" altLang="en-US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sr-RS" alt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Везивни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фиброми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липоми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хемангиоми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неуриноми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defRPr/>
            </a:pP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Највећи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клинички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значај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има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јувенулни</a:t>
            </a:r>
            <a:r>
              <a:rPr lang="sr-Latn-CS" altLang="en-US" sz="24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фибром</a:t>
            </a:r>
            <a:r>
              <a:rPr lang="sr-Latn-CS" altLang="en-US" sz="24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назофаринкса</a:t>
            </a:r>
            <a:r>
              <a:rPr lang="sr-Latn-CS" alt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1066800"/>
            <a:ext cx="7848600" cy="4572000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sr-RS" altLang="en-US" sz="3200" b="1" dirty="0" smtClean="0">
                <a:latin typeface="Times New Roman" pitchFamily="18" charset="0"/>
                <a:cs typeface="Times New Roman" pitchFamily="18" charset="0"/>
              </a:rPr>
              <a:t>Дијагноза</a:t>
            </a:r>
            <a:endParaRPr lang="en-US" alt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sr-RS" altLang="en-US" sz="3200" dirty="0" smtClean="0">
                <a:latin typeface="Times New Roman" pitchFamily="18" charset="0"/>
                <a:cs typeface="Times New Roman" pitchFamily="18" charset="0"/>
              </a:rPr>
              <a:t>анамнеза</a:t>
            </a:r>
            <a:r>
              <a:rPr lang="sr-Latn-CS" altLang="en-US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3200" dirty="0" smtClean="0">
                <a:latin typeface="Times New Roman" pitchFamily="18" charset="0"/>
                <a:cs typeface="Times New Roman" pitchFamily="18" charset="0"/>
              </a:rPr>
              <a:t>клинички</a:t>
            </a:r>
            <a:r>
              <a:rPr lang="sr-Latn-CS" alt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3200" dirty="0" smtClean="0">
                <a:latin typeface="Times New Roman" pitchFamily="18" charset="0"/>
                <a:cs typeface="Times New Roman" pitchFamily="18" charset="0"/>
              </a:rPr>
              <a:t>преглед</a:t>
            </a:r>
            <a:r>
              <a:rPr lang="sr-Latn-CS" altLang="en-US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3200" dirty="0" smtClean="0">
                <a:latin typeface="Times New Roman" pitchFamily="18" charset="0"/>
                <a:cs typeface="Times New Roman" pitchFamily="18" charset="0"/>
              </a:rPr>
              <a:t>биопсија</a:t>
            </a:r>
            <a:r>
              <a:rPr lang="sr-Latn-CS" altLang="en-US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3200" dirty="0" smtClean="0">
                <a:latin typeface="Times New Roman" pitchFamily="18" charset="0"/>
                <a:cs typeface="Times New Roman" pitchFamily="18" charset="0"/>
              </a:rPr>
              <a:t>допунска</a:t>
            </a:r>
            <a:r>
              <a:rPr lang="sr-Latn-CS" alt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3200" dirty="0" smtClean="0">
                <a:latin typeface="Times New Roman" pitchFamily="18" charset="0"/>
                <a:cs typeface="Times New Roman" pitchFamily="18" charset="0"/>
              </a:rPr>
              <a:t>радиолошка</a:t>
            </a:r>
            <a:r>
              <a:rPr lang="sr-Latn-CS" alt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3200" dirty="0" smtClean="0">
                <a:latin typeface="Times New Roman" pitchFamily="18" charset="0"/>
                <a:cs typeface="Times New Roman" pitchFamily="18" charset="0"/>
              </a:rPr>
              <a:t>испитивања</a:t>
            </a:r>
            <a:r>
              <a:rPr lang="sr-Latn-CS" alt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defRPr/>
            </a:pPr>
            <a:r>
              <a:rPr lang="sr-RS" altLang="en-US" sz="3200" b="1" dirty="0" smtClean="0"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sr-Latn-CS" altLang="en-US" sz="32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3200" dirty="0" smtClean="0">
                <a:latin typeface="Times New Roman" pitchFamily="18" charset="0"/>
                <a:cs typeface="Times New Roman" pitchFamily="18" charset="0"/>
              </a:rPr>
              <a:t>комбинована</a:t>
            </a:r>
            <a:r>
              <a:rPr lang="sr-Latn-CS" altLang="en-US" sz="32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RS" altLang="en-US" sz="3200" dirty="0" smtClean="0">
                <a:latin typeface="Times New Roman" pitchFamily="18" charset="0"/>
                <a:cs typeface="Times New Roman" pitchFamily="18" charset="0"/>
              </a:rPr>
              <a:t>хируршка</a:t>
            </a:r>
            <a:r>
              <a:rPr lang="sr-Latn-CS" altLang="en-US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3200" dirty="0" smtClean="0">
                <a:latin typeface="Times New Roman" pitchFamily="18" charset="0"/>
                <a:cs typeface="Times New Roman" pitchFamily="18" charset="0"/>
              </a:rPr>
              <a:t>зрачна</a:t>
            </a:r>
            <a:r>
              <a:rPr lang="sr-Latn-CS" alt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32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3200" dirty="0" smtClean="0">
                <a:latin typeface="Times New Roman" pitchFamily="18" charset="0"/>
                <a:cs typeface="Times New Roman" pitchFamily="18" charset="0"/>
              </a:rPr>
              <a:t>хемио</a:t>
            </a:r>
            <a:r>
              <a:rPr lang="sr-Latn-CS" alt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3200" dirty="0" smtClean="0"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sr-Latn-CS" altLang="en-US" sz="32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57200"/>
            <a:ext cx="7772400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Папилом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леве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тонзиле</a:t>
            </a:r>
            <a:endParaRPr lang="en-GB" altLang="en-US" sz="3200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0483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362200" y="1524000"/>
          <a:ext cx="41148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6" name="Photo Editor Photo" r:id="rId3" imgW="3076190" imgH="3076190" progId="">
                  <p:embed/>
                </p:oleObj>
              </mc:Choice>
              <mc:Fallback>
                <p:oleObj name="Photo Editor Photo" r:id="rId3" imgW="3076190" imgH="307619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1524000"/>
                        <a:ext cx="4114800" cy="411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685800"/>
          </a:xfrm>
        </p:spPr>
        <p:txBody>
          <a:bodyPr/>
          <a:lstStyle/>
          <a:p>
            <a:pPr algn="ctr" eaLnBrk="1" hangingPunct="1">
              <a:defRPr/>
            </a:pP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Циста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десне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тонзиле</a:t>
            </a:r>
            <a:endParaRPr lang="en-GB" altLang="en-US" sz="3200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150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752600" y="1524000"/>
          <a:ext cx="54864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0" name="Photo Editor Photo" r:id="rId3" imgW="3048426" imgH="2285714" progId="">
                  <p:embed/>
                </p:oleObj>
              </mc:Choice>
              <mc:Fallback>
                <p:oleObj name="Photo Editor Photo" r:id="rId3" imgW="3048426" imgH="2285714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1524000"/>
                        <a:ext cx="5486400" cy="411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838200"/>
          </a:xfrm>
        </p:spPr>
        <p:txBody>
          <a:bodyPr/>
          <a:lstStyle/>
          <a:p>
            <a:pPr algn="ctr" eaLnBrk="1" hangingPunct="1">
              <a:defRPr/>
            </a:pP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Полип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десне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тонзиле</a:t>
            </a:r>
            <a:r>
              <a:rPr lang="sr-Latn-CS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endParaRPr lang="en-GB" altLang="en-US" sz="3200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2531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438400" y="1524000"/>
          <a:ext cx="41148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name="Photo Editor Photo" r:id="rId3" imgW="3285714" imgH="3285714" progId="">
                  <p:embed/>
                </p:oleObj>
              </mc:Choice>
              <mc:Fallback>
                <p:oleObj name="Photo Editor Photo" r:id="rId3" imgW="3285714" imgH="3285714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524000"/>
                        <a:ext cx="4114800" cy="411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1905000"/>
            <a:ext cx="7772400" cy="11430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sr-R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Јувенилни</a:t>
            </a:r>
            <a:r>
              <a:rPr lang="sr-Latn-C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фибром</a:t>
            </a:r>
            <a:r>
              <a:rPr lang="sr-Latn-C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sr-RS" altLang="en-US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назофаринкса</a:t>
            </a:r>
            <a:endParaRPr lang="en-GB" altLang="en-US" b="1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533400"/>
            <a:ext cx="7772400" cy="5410200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sr-RS" alt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Етиологија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непозната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1" eaLnBrk="1" hangingPunct="1">
              <a:defRPr/>
            </a:pP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постоји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поремећај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односа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мушких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женских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полних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хормона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надбубрежне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жлезде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повећано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лучење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en-US" sz="2400" i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11-</a:t>
            </a:r>
            <a:r>
              <a:rPr lang="sr-RS" altLang="en-US" sz="2400" i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кетостероида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женски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полни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хормон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смањено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лучење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en-US" sz="2400" i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17-</a:t>
            </a:r>
            <a:r>
              <a:rPr lang="sr-RS" altLang="en-US" sz="2400" i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кетостероида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мушки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полни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хормон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1" eaLnBrk="1" hangingPunct="1">
              <a:defRPr/>
            </a:pP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обољевају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искључиво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мушкарци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узраста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10–20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година</a:t>
            </a:r>
            <a:endParaRPr lang="sr-Latn-CS" altLang="en-US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sr-RS" alt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Макроскопски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ружичасто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сивкасте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боје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лобуларне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грађе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израженим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крвним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судовима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површини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r>
              <a:rPr lang="sr-RS" alt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Хистолошки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ангиофибром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крв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суд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без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мишићног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слоја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defRPr/>
            </a:pPr>
            <a:r>
              <a:rPr lang="sr-RS" alt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Локализација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кров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горњег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спрата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ждрела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горња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ивица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септума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граници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вомера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тела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сфеноидне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кости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r>
              <a:rPr lang="sr-RS" alt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Ширење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носне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шупљине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орофаринкс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етмоидални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максиларни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сфеноидни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синус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ендокранијум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609600"/>
            <a:ext cx="7848600" cy="54102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Симптоматологија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почетку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једнострано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отежано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дисање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нос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повремене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све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учесталије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епистаксе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секундарна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анемија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затворена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ринофонија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повремене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главобоље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касније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диплопија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ослабљен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вид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симптоми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средњег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централни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поремећаји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анамнеза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предња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задња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риноскопија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рендгенграфија параназалних шшупљина,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краниограм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профил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епифаринкса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крвна слика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одређивање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нивоа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хормона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Компијутеризована томографија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избора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eaLnBrk="1" hangingPunct="1">
              <a:defRPr/>
            </a:pP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R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хируршка</a:t>
            </a:r>
            <a:r>
              <a:rPr lang="sr-Latn-CS" alt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GB" altLang="en-US" sz="2400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243</TotalTime>
  <Words>740</Words>
  <Application>Microsoft Office PowerPoint</Application>
  <PresentationFormat>On-screen Show (4:3)</PresentationFormat>
  <Paragraphs>78</Paragraphs>
  <Slides>30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Century Gothic</vt:lpstr>
      <vt:lpstr>Garamond</vt:lpstr>
      <vt:lpstr>Times New Roman</vt:lpstr>
      <vt:lpstr>Wingdings</vt:lpstr>
      <vt:lpstr>Savon</vt:lpstr>
      <vt:lpstr>Photo Editor Photo</vt:lpstr>
      <vt:lpstr>Image</vt:lpstr>
      <vt:lpstr> бенигни   И МАЛИГНИ тумори фаринкса</vt:lpstr>
      <vt:lpstr>PowerPoint Presentation</vt:lpstr>
      <vt:lpstr>PowerPoint Presentation</vt:lpstr>
      <vt:lpstr>Папилом леве тонзиле</vt:lpstr>
      <vt:lpstr>Циста десне тонзиле</vt:lpstr>
      <vt:lpstr>Полип десне тонзиле </vt:lpstr>
      <vt:lpstr>Јувенилни фибром назофаринкса</vt:lpstr>
      <vt:lpstr>PowerPoint Presentation</vt:lpstr>
      <vt:lpstr>PowerPoint Presentation</vt:lpstr>
      <vt:lpstr>PowerPoint Presentation</vt:lpstr>
      <vt:lpstr>Јувенилни фибром назофаринкса</vt:lpstr>
      <vt:lpstr>Јувенилни фибром назофаринкса</vt:lpstr>
      <vt:lpstr>Малигни тумори ждрела</vt:lpstr>
      <vt:lpstr>PowerPoint Presentation</vt:lpstr>
      <vt:lpstr>PowerPoint Presentation</vt:lpstr>
      <vt:lpstr>PowerPoint Presentation</vt:lpstr>
      <vt:lpstr>Kарцином назофаринкса</vt:lpstr>
      <vt:lpstr>Малигни лимфом (non Hodgkin) назофаринкса</vt:lpstr>
      <vt:lpstr>Малигни лимфом (non Hodgkin) назофаринкса - метастаза на врату</vt:lpstr>
      <vt:lpstr>Малигни тумори средњег спрата ждрела</vt:lpstr>
      <vt:lpstr>PowerPoint Presentation</vt:lpstr>
      <vt:lpstr>Карцином тонзиле</vt:lpstr>
      <vt:lpstr>Карцином леве тонзиле</vt:lpstr>
      <vt:lpstr>Карцином десне тонзиле</vt:lpstr>
      <vt:lpstr>PowerPoint Presentation</vt:lpstr>
      <vt:lpstr>Малигни тумори доњег спрата ждрела</vt:lpstr>
      <vt:lpstr>PowerPoint Presentation</vt:lpstr>
      <vt:lpstr>PowerPoint Presentation</vt:lpstr>
      <vt:lpstr>PowerPoint Presentation</vt:lpstr>
      <vt:lpstr>PowerPoint Presentation</vt:lpstr>
    </vt:vector>
  </TitlesOfParts>
  <Company>Mine Computers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Povrede ždrela</dc:title>
  <dc:creator>Mine</dc:creator>
  <cp:lastModifiedBy>Jasmina</cp:lastModifiedBy>
  <cp:revision>29</cp:revision>
  <cp:lastPrinted>1601-01-01T00:00:00Z</cp:lastPrinted>
  <dcterms:created xsi:type="dcterms:W3CDTF">2004-03-14T15:26:24Z</dcterms:created>
  <dcterms:modified xsi:type="dcterms:W3CDTF">2024-08-15T16:26:14Z</dcterms:modified>
</cp:coreProperties>
</file>